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78" r:id="rId7"/>
    <p:sldId id="261" r:id="rId8"/>
    <p:sldId id="263" r:id="rId9"/>
    <p:sldId id="269" r:id="rId10"/>
    <p:sldId id="270" r:id="rId11"/>
    <p:sldId id="276" r:id="rId12"/>
    <p:sldId id="272" r:id="rId13"/>
    <p:sldId id="273" r:id="rId14"/>
    <p:sldId id="275" r:id="rId15"/>
    <p:sldId id="262" r:id="rId16"/>
    <p:sldId id="268" r:id="rId17"/>
    <p:sldId id="264" r:id="rId18"/>
    <p:sldId id="265" r:id="rId19"/>
    <p:sldId id="266" r:id="rId20"/>
    <p:sldId id="277" r:id="rId21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8"/>
    <p:restoredTop sz="94690"/>
  </p:normalViewPr>
  <p:slideViewPr>
    <p:cSldViewPr snapToGrid="0">
      <p:cViewPr varScale="1">
        <p:scale>
          <a:sx n="142" d="100"/>
          <a:sy n="142" d="100"/>
        </p:scale>
        <p:origin x="107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456688b46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456688b46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456688b468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456688b468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456688b46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456688b46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802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456688b468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456688b468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56688b468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456688b468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456688b468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456688b468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56688b468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456688b468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456688b468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456688b468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456688b468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456688b468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456688b468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456688b468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456688b46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456688b468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Mouse with Computer Vision 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059098"/>
            <a:ext cx="8123100" cy="18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Tomson George (C0857730)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Praveen Mahaulpatha (C0860583)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R. B. C. M. W. Thulana Vimukthi Abeywardana (C0861333)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Artificial Intelligence and Machine Learning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AML 1214 2 - Python Programming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Simrandeep Kaur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June 28, 2022</a:t>
            </a:r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BDB2-DA9F-8622-3CDC-E0E8652D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Module 2: Hand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A7976-0419-2E08-E4B8-03C8F9B6B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Input Parameters</a:t>
            </a:r>
          </a:p>
          <a:p>
            <a:pPr lvl="1"/>
            <a:r>
              <a:rPr lang="en-CA" dirty="0"/>
              <a:t>Webcam image </a:t>
            </a:r>
          </a:p>
          <a:p>
            <a:pPr lvl="1"/>
            <a:r>
              <a:rPr lang="en-CA" dirty="0"/>
              <a:t>Draw = True</a:t>
            </a:r>
          </a:p>
          <a:p>
            <a:pPr lvl="1"/>
            <a:endParaRPr lang="en-CA" dirty="0"/>
          </a:p>
          <a:p>
            <a:r>
              <a:rPr lang="en-CA" dirty="0"/>
              <a:t>Convert image to RGB</a:t>
            </a:r>
          </a:p>
          <a:p>
            <a:endParaRPr lang="en-CA" dirty="0"/>
          </a:p>
          <a:p>
            <a:r>
              <a:rPr lang="en-CA" dirty="0"/>
              <a:t>Drawing connections between hand points</a:t>
            </a:r>
          </a:p>
          <a:p>
            <a:endParaRPr lang="en-CA" dirty="0"/>
          </a:p>
          <a:p>
            <a:r>
              <a:rPr lang="en-CA" dirty="0"/>
              <a:t>Return Parameters</a:t>
            </a:r>
          </a:p>
          <a:p>
            <a:pPr lvl="1"/>
            <a:r>
              <a:rPr lang="en-CA" dirty="0"/>
              <a:t>Connection drawn image</a:t>
            </a:r>
          </a:p>
        </p:txBody>
      </p:sp>
      <p:pic>
        <p:nvPicPr>
          <p:cNvPr id="6" name="Picture 5" descr="A picture containing wall, indoor, handwear&#10;&#10;Description automatically generated">
            <a:extLst>
              <a:ext uri="{FF2B5EF4-FFF2-40B4-BE49-F238E27FC236}">
                <a16:creationId xmlns:a16="http://schemas.microsoft.com/office/drawing/2014/main" id="{3E8CEDA3-6EF8-94A9-C701-4FC7982FF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90" r="29349" b="17460"/>
          <a:stretch/>
        </p:blipFill>
        <p:spPr>
          <a:xfrm>
            <a:off x="6274693" y="1363435"/>
            <a:ext cx="2379450" cy="24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32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BDB2-DA9F-8622-3CDC-E0E8652D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Module 3: Find Positions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A7976-0419-2E08-E4B8-03C8F9B6B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Input Parameters</a:t>
            </a:r>
          </a:p>
          <a:p>
            <a:pPr lvl="1"/>
            <a:r>
              <a:rPr lang="en-CA" dirty="0"/>
              <a:t>Image </a:t>
            </a:r>
          </a:p>
          <a:p>
            <a:pPr lvl="1"/>
            <a:r>
              <a:rPr lang="en-CA" dirty="0"/>
              <a:t>Hand Number = 0</a:t>
            </a:r>
          </a:p>
          <a:p>
            <a:pPr lvl="1"/>
            <a:r>
              <a:rPr lang="en-CA" dirty="0"/>
              <a:t>Draw = True</a:t>
            </a:r>
          </a:p>
          <a:p>
            <a:pPr lvl="1"/>
            <a:endParaRPr lang="en-CA" dirty="0"/>
          </a:p>
          <a:p>
            <a:r>
              <a:rPr lang="en-CA" dirty="0"/>
              <a:t>Draw circles on hand points</a:t>
            </a:r>
          </a:p>
          <a:p>
            <a:endParaRPr lang="en-CA" dirty="0"/>
          </a:p>
          <a:p>
            <a:r>
              <a:rPr lang="en-CA" dirty="0"/>
              <a:t>Draw bounding box for Hand</a:t>
            </a:r>
          </a:p>
          <a:p>
            <a:endParaRPr lang="en-CA" dirty="0"/>
          </a:p>
          <a:p>
            <a:r>
              <a:rPr lang="en-CA" dirty="0"/>
              <a:t>Return Parameters</a:t>
            </a:r>
          </a:p>
          <a:p>
            <a:pPr lvl="1"/>
            <a:r>
              <a:rPr lang="en-CA" dirty="0"/>
              <a:t>Land marks list with ID and Coordinates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7AB5D-72FA-D5B7-32CA-01BE8A2FF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8" t="4762" r="13391"/>
          <a:stretch/>
        </p:blipFill>
        <p:spPr>
          <a:xfrm>
            <a:off x="5835833" y="1285875"/>
            <a:ext cx="2606038" cy="2571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4839A-97B1-8B65-1207-D2FB4911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00" y="4476225"/>
            <a:ext cx="77597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3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BDB2-DA9F-8622-3CDC-E0E8652D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Module 4: Count Raised Fingers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A7976-0419-2E08-E4B8-03C8F9B6B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 Input Parameters</a:t>
            </a:r>
          </a:p>
          <a:p>
            <a:pPr marL="596900" lvl="1" indent="0">
              <a:buNone/>
            </a:pPr>
            <a:endParaRPr lang="en-CA" dirty="0"/>
          </a:p>
          <a:p>
            <a:r>
              <a:rPr lang="en-CA" dirty="0"/>
              <a:t>Check the X coordinates of Thumb</a:t>
            </a:r>
          </a:p>
          <a:p>
            <a:endParaRPr lang="en-CA" dirty="0"/>
          </a:p>
          <a:p>
            <a:r>
              <a:rPr lang="en-CA" dirty="0"/>
              <a:t>Check the Y coordinates for other 4 points</a:t>
            </a:r>
          </a:p>
          <a:p>
            <a:endParaRPr lang="en-CA" dirty="0"/>
          </a:p>
          <a:p>
            <a:r>
              <a:rPr lang="en-CA" dirty="0"/>
              <a:t>Return Parameters</a:t>
            </a:r>
          </a:p>
          <a:p>
            <a:pPr lvl="1"/>
            <a:r>
              <a:rPr lang="en-CA" dirty="0"/>
              <a:t>List of raised/not raised finger tips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28E4D-9E08-2804-FC79-4A829B7FA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3778669"/>
            <a:ext cx="3665444" cy="424711"/>
          </a:xfrm>
          <a:prstGeom prst="rect">
            <a:avLst/>
          </a:prstGeom>
        </p:spPr>
      </p:pic>
      <p:pic>
        <p:nvPicPr>
          <p:cNvPr id="5122" name="Picture 2" descr="Hands - mediapipe">
            <a:extLst>
              <a:ext uri="{FF2B5EF4-FFF2-40B4-BE49-F238E27FC236}">
                <a16:creationId xmlns:a16="http://schemas.microsoft.com/office/drawing/2014/main" id="{35F62EC7-4826-AA92-5554-D2D3AB2AF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44"/>
          <a:stretch/>
        </p:blipFill>
        <p:spPr bwMode="auto">
          <a:xfrm>
            <a:off x="7118982" y="574625"/>
            <a:ext cx="1762551" cy="154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Complete Beginner's Guide To Fisting - How Do You Fist A Woman">
            <a:extLst>
              <a:ext uri="{FF2B5EF4-FFF2-40B4-BE49-F238E27FC236}">
                <a16:creationId xmlns:a16="http://schemas.microsoft.com/office/drawing/2014/main" id="{DCC81D1A-0547-5016-B2A0-0125F97CD3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3" t="14490" r="37843" b="31661"/>
          <a:stretch/>
        </p:blipFill>
        <p:spPr bwMode="auto">
          <a:xfrm flipH="1">
            <a:off x="6026580" y="1692598"/>
            <a:ext cx="1043169" cy="107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C85492-189A-DBCB-DB0E-C149A2F1E6AB}"/>
              </a:ext>
            </a:extLst>
          </p:cNvPr>
          <p:cNvCxnSpPr>
            <a:stCxn id="5122" idx="1"/>
          </p:cNvCxnSpPr>
          <p:nvPr/>
        </p:nvCxnSpPr>
        <p:spPr>
          <a:xfrm flipH="1">
            <a:off x="6352674" y="1347393"/>
            <a:ext cx="766308" cy="442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8BF8FE-7091-50C3-330C-A45D7FDE1EE3}"/>
              </a:ext>
            </a:extLst>
          </p:cNvPr>
          <p:cNvCxnSpPr>
            <a:cxnSpLocks/>
          </p:cNvCxnSpPr>
          <p:nvPr/>
        </p:nvCxnSpPr>
        <p:spPr>
          <a:xfrm flipH="1">
            <a:off x="6169794" y="1557848"/>
            <a:ext cx="1106905" cy="362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68F12B-5BC8-9C3A-D648-3E30BBFF474B}"/>
              </a:ext>
            </a:extLst>
          </p:cNvPr>
          <p:cNvCxnSpPr/>
          <p:nvPr/>
        </p:nvCxnSpPr>
        <p:spPr>
          <a:xfrm>
            <a:off x="6168338" y="1152475"/>
            <a:ext cx="0" cy="186023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DB36D5-B178-0A3C-D820-04A757831894}"/>
              </a:ext>
            </a:extLst>
          </p:cNvPr>
          <p:cNvCxnSpPr/>
          <p:nvPr/>
        </p:nvCxnSpPr>
        <p:spPr>
          <a:xfrm>
            <a:off x="6370320" y="1161170"/>
            <a:ext cx="0" cy="186023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2A35E4-5C0A-A75B-AD7A-21B827866B7A}"/>
              </a:ext>
            </a:extLst>
          </p:cNvPr>
          <p:cNvSpPr txBox="1"/>
          <p:nvPr/>
        </p:nvSpPr>
        <p:spPr>
          <a:xfrm>
            <a:off x="6021503" y="952303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dirty="0"/>
              <a:t>x2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490A90-0357-BB48-39B0-C1D8F3062BE6}"/>
              </a:ext>
            </a:extLst>
          </p:cNvPr>
          <p:cNvSpPr txBox="1"/>
          <p:nvPr/>
        </p:nvSpPr>
        <p:spPr>
          <a:xfrm>
            <a:off x="6227545" y="951022"/>
            <a:ext cx="306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x1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72AB15-C179-9F12-4D3E-5F5A4192D800}"/>
              </a:ext>
            </a:extLst>
          </p:cNvPr>
          <p:cNvSpPr txBox="1"/>
          <p:nvPr/>
        </p:nvSpPr>
        <p:spPr>
          <a:xfrm>
            <a:off x="6160077" y="951022"/>
            <a:ext cx="152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&gt;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6A01DE-D997-7250-7E96-1F11BE149B4B}"/>
              </a:ext>
            </a:extLst>
          </p:cNvPr>
          <p:cNvCxnSpPr>
            <a:cxnSpLocks/>
          </p:cNvCxnSpPr>
          <p:nvPr/>
        </p:nvCxnSpPr>
        <p:spPr>
          <a:xfrm flipH="1">
            <a:off x="5619133" y="2323733"/>
            <a:ext cx="1601303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A52179-1E92-4C3F-7C8C-04D1C0049067}"/>
              </a:ext>
            </a:extLst>
          </p:cNvPr>
          <p:cNvCxnSpPr>
            <a:cxnSpLocks/>
          </p:cNvCxnSpPr>
          <p:nvPr/>
        </p:nvCxnSpPr>
        <p:spPr>
          <a:xfrm flipH="1">
            <a:off x="5619132" y="2172765"/>
            <a:ext cx="1601303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A15E5DE-83F4-6F05-A2C1-8B2F405D28F3}"/>
              </a:ext>
            </a:extLst>
          </p:cNvPr>
          <p:cNvSpPr txBox="1"/>
          <p:nvPr/>
        </p:nvSpPr>
        <p:spPr>
          <a:xfrm>
            <a:off x="7238082" y="2239160"/>
            <a:ext cx="306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y1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EA0256-D43B-F826-349F-274E556ED2B0}"/>
              </a:ext>
            </a:extLst>
          </p:cNvPr>
          <p:cNvSpPr txBox="1"/>
          <p:nvPr/>
        </p:nvSpPr>
        <p:spPr>
          <a:xfrm>
            <a:off x="7235521" y="2029476"/>
            <a:ext cx="306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y2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486571-104D-9262-A20E-9EFF4AAA7B92}"/>
              </a:ext>
            </a:extLst>
          </p:cNvPr>
          <p:cNvSpPr txBox="1"/>
          <p:nvPr/>
        </p:nvSpPr>
        <p:spPr>
          <a:xfrm>
            <a:off x="7254812" y="2152803"/>
            <a:ext cx="152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3431836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BDB2-DA9F-8622-3CDC-E0E8652D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Module 5: Move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A7976-0419-2E08-E4B8-03C8F9B6B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Drawing bounding box</a:t>
            </a:r>
          </a:p>
          <a:p>
            <a:endParaRPr lang="en-CA" dirty="0"/>
          </a:p>
          <a:p>
            <a:r>
              <a:rPr lang="en-CA" dirty="0"/>
              <a:t>Convert Coordinates to Ration of Screen</a:t>
            </a:r>
          </a:p>
          <a:p>
            <a:endParaRPr lang="en-CA" dirty="0"/>
          </a:p>
          <a:p>
            <a:r>
              <a:rPr lang="en-CA" dirty="0"/>
              <a:t>Smoothen the Values of Coordinates</a:t>
            </a:r>
          </a:p>
          <a:p>
            <a:endParaRPr lang="en-CA" dirty="0"/>
          </a:p>
          <a:p>
            <a:r>
              <a:rPr lang="en-CA" dirty="0"/>
              <a:t>Move mouse using “</a:t>
            </a:r>
            <a:r>
              <a:rPr lang="en-CA" dirty="0" err="1"/>
              <a:t>pyautogui</a:t>
            </a:r>
            <a:r>
              <a:rPr lang="en-CA" dirty="0"/>
              <a:t>” module’s inbuilt functions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F46B7-1E0E-2446-89AC-BBD8E04E6452}"/>
              </a:ext>
            </a:extLst>
          </p:cNvPr>
          <p:cNvSpPr txBox="1"/>
          <p:nvPr/>
        </p:nvSpPr>
        <p:spPr>
          <a:xfrm>
            <a:off x="6938682" y="1837765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* Need a Demo</a:t>
            </a:r>
          </a:p>
        </p:txBody>
      </p:sp>
    </p:spTree>
    <p:extLst>
      <p:ext uri="{BB962C8B-B14F-4D97-AF65-F5344CB8AC3E}">
        <p14:creationId xmlns:p14="http://schemas.microsoft.com/office/powerpoint/2010/main" val="4060329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BDB2-DA9F-8622-3CDC-E0E8652D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Module 6: Click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A7976-0419-2E08-E4B8-03C8F9B6B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Check whether both Index and Middle fingers are raised</a:t>
            </a:r>
          </a:p>
          <a:p>
            <a:endParaRPr lang="en-CA" dirty="0"/>
          </a:p>
          <a:p>
            <a:r>
              <a:rPr lang="en-CA" dirty="0"/>
              <a:t>Check whether the distance between them</a:t>
            </a:r>
          </a:p>
          <a:p>
            <a:endParaRPr lang="en-CA" dirty="0"/>
          </a:p>
          <a:p>
            <a:r>
              <a:rPr lang="en-CA" dirty="0"/>
              <a:t>If it is less than selected threshold Perform click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93863F-F6C2-C23F-37E0-B061BEB9067F}"/>
              </a:ext>
            </a:extLst>
          </p:cNvPr>
          <p:cNvSpPr txBox="1"/>
          <p:nvPr/>
        </p:nvSpPr>
        <p:spPr>
          <a:xfrm>
            <a:off x="7189694" y="1228165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* Need a Demo</a:t>
            </a:r>
          </a:p>
        </p:txBody>
      </p:sp>
    </p:spTree>
    <p:extLst>
      <p:ext uri="{BB962C8B-B14F-4D97-AF65-F5344CB8AC3E}">
        <p14:creationId xmlns:p14="http://schemas.microsoft.com/office/powerpoint/2010/main" val="3599936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2B7CEB7-6A00-E3E7-390D-6D26C86EA8C9}"/>
              </a:ext>
            </a:extLst>
          </p:cNvPr>
          <p:cNvSpPr/>
          <p:nvPr/>
        </p:nvSpPr>
        <p:spPr>
          <a:xfrm>
            <a:off x="3087920" y="1626627"/>
            <a:ext cx="2558081" cy="23720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Architecture</a:t>
            </a:r>
            <a:endParaRPr dirty="0"/>
          </a:p>
        </p:txBody>
      </p:sp>
      <p:pic>
        <p:nvPicPr>
          <p:cNvPr id="2058" name="Picture 10" descr="Database Icons - Free SVG &amp; PNG Database Images - Noun Project">
            <a:extLst>
              <a:ext uri="{FF2B5EF4-FFF2-40B4-BE49-F238E27FC236}">
                <a16:creationId xmlns:a16="http://schemas.microsoft.com/office/drawing/2014/main" id="{A5D0B752-A2D3-8C05-4872-5A9738590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939" y="309195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ndustry Insights | AIM Consulting">
            <a:extLst>
              <a:ext uri="{FF2B5EF4-FFF2-40B4-BE49-F238E27FC236}">
                <a16:creationId xmlns:a16="http://schemas.microsoft.com/office/drawing/2014/main" id="{C593FF99-D8E7-D835-EF2D-FFF9B0D6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159" y="1863498"/>
            <a:ext cx="1010579" cy="101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Database Icons - Free SVG &amp; PNG Database Images - Noun Project">
            <a:extLst>
              <a:ext uri="{FF2B5EF4-FFF2-40B4-BE49-F238E27FC236}">
                <a16:creationId xmlns:a16="http://schemas.microsoft.com/office/drawing/2014/main" id="{6C0EC9FA-7449-7E8F-4CD1-BFD619245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938" y="309195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atabase Icons - Free SVG &amp; PNG Database Images - Noun Project">
            <a:extLst>
              <a:ext uri="{FF2B5EF4-FFF2-40B4-BE49-F238E27FC236}">
                <a16:creationId xmlns:a16="http://schemas.microsoft.com/office/drawing/2014/main" id="{F51084D5-8C3D-BA08-550B-1E8144B99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940" y="309195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ebcam - Free technology icons">
            <a:extLst>
              <a:ext uri="{FF2B5EF4-FFF2-40B4-BE49-F238E27FC236}">
                <a16:creationId xmlns:a16="http://schemas.microsoft.com/office/drawing/2014/main" id="{5CA7BB75-9FE1-BC0E-C32E-57AB5EC16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59" y="2297754"/>
            <a:ext cx="922464" cy="92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esktop imac mac screen icon - Designers Tools">
            <a:extLst>
              <a:ext uri="{FF2B5EF4-FFF2-40B4-BE49-F238E27FC236}">
                <a16:creationId xmlns:a16="http://schemas.microsoft.com/office/drawing/2014/main" id="{C62E1357-900B-370D-C580-1B12BF6E9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992" y="2016036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1D23BE-35DC-DE6D-E89C-F3B38A089547}"/>
              </a:ext>
            </a:extLst>
          </p:cNvPr>
          <p:cNvCxnSpPr/>
          <p:nvPr/>
        </p:nvCxnSpPr>
        <p:spPr>
          <a:xfrm>
            <a:off x="2139043" y="2758986"/>
            <a:ext cx="6041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A240B2-2E29-DF39-EDFB-00F7F96B09B1}"/>
              </a:ext>
            </a:extLst>
          </p:cNvPr>
          <p:cNvCxnSpPr/>
          <p:nvPr/>
        </p:nvCxnSpPr>
        <p:spPr>
          <a:xfrm>
            <a:off x="5916386" y="2758986"/>
            <a:ext cx="6041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B0520D0-04A5-9EEB-F962-91B67818185C}"/>
              </a:ext>
            </a:extLst>
          </p:cNvPr>
          <p:cNvSpPr txBox="1"/>
          <p:nvPr/>
        </p:nvSpPr>
        <p:spPr>
          <a:xfrm>
            <a:off x="4600896" y="2714867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Modules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7297BB-3309-872C-C26F-0ACDB3D315DB}"/>
              </a:ext>
            </a:extLst>
          </p:cNvPr>
          <p:cNvSpPr txBox="1"/>
          <p:nvPr/>
        </p:nvSpPr>
        <p:spPr>
          <a:xfrm>
            <a:off x="1041985" y="319415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91BAB2-CC6C-1EEB-5441-B3DEB27B44DC}"/>
              </a:ext>
            </a:extLst>
          </p:cNvPr>
          <p:cNvSpPr txBox="1"/>
          <p:nvPr/>
        </p:nvSpPr>
        <p:spPr>
          <a:xfrm>
            <a:off x="7285836" y="3501936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Output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5C3A37-942E-C054-1734-C2258F05D9CF}"/>
              </a:ext>
            </a:extLst>
          </p:cNvPr>
          <p:cNvSpPr txBox="1"/>
          <p:nvPr/>
        </p:nvSpPr>
        <p:spPr>
          <a:xfrm>
            <a:off x="4607835" y="367558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Libraries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BA7B11-2870-9023-60A1-917D3202BF0C}"/>
              </a:ext>
            </a:extLst>
          </p:cNvPr>
          <p:cNvSpPr txBox="1"/>
          <p:nvPr/>
        </p:nvSpPr>
        <p:spPr>
          <a:xfrm>
            <a:off x="4133633" y="408167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IDE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D845-D436-E95C-31EA-15C0CB1B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Technical Specification</a:t>
            </a: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0E1D6DC-C15C-4C04-7280-BFC9CD8BD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205187"/>
              </p:ext>
            </p:extLst>
          </p:nvPr>
        </p:nvGraphicFramePr>
        <p:xfrm>
          <a:off x="2164080" y="1525361"/>
          <a:ext cx="5657306" cy="272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912">
                  <a:extLst>
                    <a:ext uri="{9D8B030D-6E8A-4147-A177-3AD203B41FA5}">
                      <a16:colId xmlns:a16="http://schemas.microsoft.com/office/drawing/2014/main" val="230276097"/>
                    </a:ext>
                  </a:extLst>
                </a:gridCol>
                <a:gridCol w="1166912">
                  <a:extLst>
                    <a:ext uri="{9D8B030D-6E8A-4147-A177-3AD203B41FA5}">
                      <a16:colId xmlns:a16="http://schemas.microsoft.com/office/drawing/2014/main" val="126777785"/>
                    </a:ext>
                  </a:extLst>
                </a:gridCol>
                <a:gridCol w="1661741">
                  <a:extLst>
                    <a:ext uri="{9D8B030D-6E8A-4147-A177-3AD203B41FA5}">
                      <a16:colId xmlns:a16="http://schemas.microsoft.com/office/drawing/2014/main" val="3485619179"/>
                    </a:ext>
                  </a:extLst>
                </a:gridCol>
                <a:gridCol w="1661741">
                  <a:extLst>
                    <a:ext uri="{9D8B030D-6E8A-4147-A177-3AD203B41FA5}">
                      <a16:colId xmlns:a16="http://schemas.microsoft.com/office/drawing/2014/main" val="237361281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r>
                        <a:rPr lang="en-CA" dirty="0"/>
                        <a:t>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Programming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Python 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763761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r>
                        <a:rPr lang="en-CA" dirty="0"/>
                        <a:t>cv2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CA" dirty="0" err="1"/>
                        <a:t>Pycharm</a:t>
                      </a:r>
                      <a:endParaRPr lang="en-CA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CA" dirty="0"/>
                        <a:t>OOP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CA" dirty="0"/>
                        <a:t>3.8.9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607554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r>
                        <a:rPr lang="en-CA" dirty="0" err="1"/>
                        <a:t>mediapipe</a:t>
                      </a:r>
                      <a:endParaRPr lang="en-C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440660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r>
                        <a:rPr lang="en-CA" dirty="0"/>
                        <a:t>time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13249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r>
                        <a:rPr lang="en-CA" dirty="0"/>
                        <a:t>math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833624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r>
                        <a:rPr lang="en-CA" dirty="0" err="1"/>
                        <a:t>numpy</a:t>
                      </a:r>
                      <a:endParaRPr lang="en-C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742283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r>
                        <a:rPr lang="en-CA" dirty="0" err="1"/>
                        <a:t>pyautogui</a:t>
                      </a:r>
                      <a:endParaRPr lang="en-C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567790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EB5165C6-BAC5-B2CA-B0E2-7A89EBDC2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567" y="2757486"/>
            <a:ext cx="791935" cy="7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ython (programming language) - Wikipedia">
            <a:extLst>
              <a:ext uri="{FF2B5EF4-FFF2-40B4-BE49-F238E27FC236}">
                <a16:creationId xmlns:a16="http://schemas.microsoft.com/office/drawing/2014/main" id="{1F84A13D-8469-1BFF-8DE2-EF4B269F6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925" y="2706460"/>
            <a:ext cx="893989" cy="89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637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Challenges</a:t>
            </a:r>
            <a:endParaRPr dirty="0"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Smoothening Movements of cursor</a:t>
            </a:r>
          </a:p>
          <a:p>
            <a:pPr marL="285750" indent="-285750">
              <a:spcAft>
                <a:spcPts val="1200"/>
              </a:spcAft>
            </a:pP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Clicking on relatively smaller icons</a:t>
            </a:r>
          </a:p>
          <a:p>
            <a:pPr marL="285750" indent="-285750">
              <a:spcAft>
                <a:spcPts val="1200"/>
              </a:spcAft>
            </a:pPr>
            <a:endParaRPr lang="en-US" dirty="0"/>
          </a:p>
          <a:p>
            <a:pPr marL="285750" indent="-285750">
              <a:spcAft>
                <a:spcPts val="1200"/>
              </a:spcAft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Developments</a:t>
            </a:r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Improved functionality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dirty="0"/>
              <a:t>Double Click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dirty="0"/>
              <a:t>Move through windows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dirty="0"/>
              <a:t>Minimize</a:t>
            </a:r>
          </a:p>
          <a:p>
            <a:pPr marL="742950" lvl="1" indent="-285750">
              <a:spcAft>
                <a:spcPts val="1200"/>
              </a:spcAft>
            </a:pP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Portable executable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Problem Specification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 Understanding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Cases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Scope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Technical Specification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Project Architecture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Project Constraints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Outcome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Key Deliverables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Key Findings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Future Developments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Any 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76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13,648 Low Battery Stock Photos, Pictures &amp; Royalty-Free Images - iStock">
            <a:extLst>
              <a:ext uri="{FF2B5EF4-FFF2-40B4-BE49-F238E27FC236}">
                <a16:creationId xmlns:a16="http://schemas.microsoft.com/office/drawing/2014/main" id="{FA830260-303E-3AAD-E65B-FB4A5F82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986" y="265640"/>
            <a:ext cx="1219014" cy="12190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en to Replace Your Old Mouse">
            <a:extLst>
              <a:ext uri="{FF2B5EF4-FFF2-40B4-BE49-F238E27FC236}">
                <a16:creationId xmlns:a16="http://schemas.microsoft.com/office/drawing/2014/main" id="{4BC8BA9C-BF0C-A3CF-978A-C7CDA091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48" y="3538444"/>
            <a:ext cx="2620845" cy="1470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Specification</a:t>
            </a:r>
            <a:endParaRPr dirty="0"/>
          </a:p>
        </p:txBody>
      </p:sp>
      <p:sp>
        <p:nvSpPr>
          <p:cNvPr id="5" name="Google Shape;82;p17">
            <a:extLst>
              <a:ext uri="{FF2B5EF4-FFF2-40B4-BE49-F238E27FC236}">
                <a16:creationId xmlns:a16="http://schemas.microsoft.com/office/drawing/2014/main" id="{884DE9E6-95B9-43C4-44C3-0136930643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Restricted movements</a:t>
            </a: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Required surface</a:t>
            </a: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Prone to Injuries </a:t>
            </a: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Prone to Hardware issues</a:t>
            </a: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Occupy extra space</a:t>
            </a:r>
          </a:p>
        </p:txBody>
      </p:sp>
      <p:pic>
        <p:nvPicPr>
          <p:cNvPr id="1028" name="Picture 4" descr="IN STOCK: Ships from Canada – FRIIDOM CO">
            <a:extLst>
              <a:ext uri="{FF2B5EF4-FFF2-40B4-BE49-F238E27FC236}">
                <a16:creationId xmlns:a16="http://schemas.microsoft.com/office/drawing/2014/main" id="{F8858DFF-99A5-08DD-7876-3374B535B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009" y="2635623"/>
            <a:ext cx="3560109" cy="23734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mputer mouse in jeans pocket Stock Photo by ©tan4ikk 1109998">
            <a:extLst>
              <a:ext uri="{FF2B5EF4-FFF2-40B4-BE49-F238E27FC236}">
                <a16:creationId xmlns:a16="http://schemas.microsoft.com/office/drawing/2014/main" id="{20ACB8CC-482C-A0CF-214C-44E2D3C77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224" y="1315301"/>
            <a:ext cx="2010894" cy="15453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 Understanding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Need to include our Demo</a:t>
            </a:r>
            <a:endParaRPr dirty="0"/>
          </a:p>
        </p:txBody>
      </p:sp>
      <p:pic>
        <p:nvPicPr>
          <p:cNvPr id="4" name="Picture 6" descr="Wake up. Daddy's home. | Tony stark house, Daddy's home, Tony stark">
            <a:extLst>
              <a:ext uri="{FF2B5EF4-FFF2-40B4-BE49-F238E27FC236}">
                <a16:creationId xmlns:a16="http://schemas.microsoft.com/office/drawing/2014/main" id="{4BB9DEA5-ADEF-A363-22FB-FEB83778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463675"/>
            <a:ext cx="6350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90E9-7CE9-0FE4-0462-79BE0BD6B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Use Cases</a:t>
            </a:r>
          </a:p>
        </p:txBody>
      </p:sp>
      <p:pic>
        <p:nvPicPr>
          <p:cNvPr id="1026" name="Picture 2" descr="How to Give a Presentation During a Meeting (Without Screwing Up)">
            <a:extLst>
              <a:ext uri="{FF2B5EF4-FFF2-40B4-BE49-F238E27FC236}">
                <a16:creationId xmlns:a16="http://schemas.microsoft.com/office/drawing/2014/main" id="{1275B3F2-CF68-6E30-FE9B-C71B47D9A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204864"/>
            <a:ext cx="3077135" cy="197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nline lesson learning to draw on laptop at home. Workplace with teacher.  Drawing creative process. Vector illustration 4657233 Vector Art at Vecteezy">
            <a:extLst>
              <a:ext uri="{FF2B5EF4-FFF2-40B4-BE49-F238E27FC236}">
                <a16:creationId xmlns:a16="http://schemas.microsoft.com/office/drawing/2014/main" id="{F5029CDE-D94B-2979-AFCD-BFFDC7674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052" y="1531264"/>
            <a:ext cx="1846115" cy="13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8 Following Recipe Illustrations &amp; Clip Art - iStock">
            <a:extLst>
              <a:ext uri="{FF2B5EF4-FFF2-40B4-BE49-F238E27FC236}">
                <a16:creationId xmlns:a16="http://schemas.microsoft.com/office/drawing/2014/main" id="{0DFF4D62-81FD-18E1-9CF9-5D47A7BDC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81" y="1531264"/>
            <a:ext cx="2095234" cy="139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990D5A-385D-03A9-6B24-4F7DFE07F4EF}"/>
              </a:ext>
            </a:extLst>
          </p:cNvPr>
          <p:cNvSpPr txBox="1"/>
          <p:nvPr/>
        </p:nvSpPr>
        <p:spPr>
          <a:xfrm>
            <a:off x="897121" y="3029133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When you are Distant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25A81-C55E-0971-762D-48336098F22E}"/>
              </a:ext>
            </a:extLst>
          </p:cNvPr>
          <p:cNvSpPr txBox="1"/>
          <p:nvPr/>
        </p:nvSpPr>
        <p:spPr>
          <a:xfrm>
            <a:off x="3692128" y="2921411"/>
            <a:ext cx="2279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When you want natural and smoother movements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765A29-9742-C13C-AD36-3103D49EEA32}"/>
              </a:ext>
            </a:extLst>
          </p:cNvPr>
          <p:cNvSpPr txBox="1"/>
          <p:nvPr/>
        </p:nvSpPr>
        <p:spPr>
          <a:xfrm>
            <a:off x="6433062" y="3029132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When your hands are busy</a:t>
            </a:r>
          </a:p>
        </p:txBody>
      </p:sp>
    </p:spTree>
    <p:extLst>
      <p:ext uri="{BB962C8B-B14F-4D97-AF65-F5344CB8AC3E}">
        <p14:creationId xmlns:p14="http://schemas.microsoft.com/office/powerpoint/2010/main" val="287914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Scope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Architecture</a:t>
            </a:r>
            <a:endParaRPr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36BF960-D1DB-755D-57EB-80653F7A6569}"/>
              </a:ext>
            </a:extLst>
          </p:cNvPr>
          <p:cNvSpPr/>
          <p:nvPr/>
        </p:nvSpPr>
        <p:spPr>
          <a:xfrm>
            <a:off x="3554185" y="4518889"/>
            <a:ext cx="2846613" cy="432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Virtual Mouse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8155DBD-EAD5-2DB3-A820-F9B17FD2872F}"/>
              </a:ext>
            </a:extLst>
          </p:cNvPr>
          <p:cNvSpPr/>
          <p:nvPr/>
        </p:nvSpPr>
        <p:spPr>
          <a:xfrm>
            <a:off x="3554184" y="3816762"/>
            <a:ext cx="1301525" cy="432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Move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0EFC382-E915-8A76-C464-9C9A67339408}"/>
              </a:ext>
            </a:extLst>
          </p:cNvPr>
          <p:cNvSpPr/>
          <p:nvPr/>
        </p:nvSpPr>
        <p:spPr>
          <a:xfrm>
            <a:off x="3554184" y="2520371"/>
            <a:ext cx="2846613" cy="432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Find Numbers of Fingers Raised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0DC3AEE-790B-9840-DA89-3C0E077A67E6}"/>
              </a:ext>
            </a:extLst>
          </p:cNvPr>
          <p:cNvSpPr/>
          <p:nvPr/>
        </p:nvSpPr>
        <p:spPr>
          <a:xfrm>
            <a:off x="5099272" y="3822187"/>
            <a:ext cx="1301525" cy="432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Click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FD035C-8213-B0F2-0880-045A98AB9F85}"/>
              </a:ext>
            </a:extLst>
          </p:cNvPr>
          <p:cNvSpPr/>
          <p:nvPr/>
        </p:nvSpPr>
        <p:spPr>
          <a:xfrm>
            <a:off x="3554184" y="3215753"/>
            <a:ext cx="2846613" cy="432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Find Finger positions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6A9FC6A-4375-8049-ED89-21541E1FDE14}"/>
              </a:ext>
            </a:extLst>
          </p:cNvPr>
          <p:cNvSpPr/>
          <p:nvPr/>
        </p:nvSpPr>
        <p:spPr>
          <a:xfrm>
            <a:off x="3554184" y="1759014"/>
            <a:ext cx="2846613" cy="432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Detect Hand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15CEA6-C30E-54D3-DD66-AAA8EC57245E}"/>
              </a:ext>
            </a:extLst>
          </p:cNvPr>
          <p:cNvSpPr/>
          <p:nvPr/>
        </p:nvSpPr>
        <p:spPr>
          <a:xfrm>
            <a:off x="3554184" y="1002950"/>
            <a:ext cx="2846613" cy="432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Initialization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11AD00-AA39-941F-C843-CCA1A27B3A0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750035" y="3642791"/>
            <a:ext cx="0" cy="17939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FC442C-EF4F-936A-7AD9-8EBD380A2341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4204946" y="3642791"/>
            <a:ext cx="1" cy="173971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578682-E709-9921-F679-390090BC024B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750035" y="4254650"/>
            <a:ext cx="0" cy="258814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3AEC80-EF19-FCA5-4028-BCC3C6D6E6ED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04947" y="4249225"/>
            <a:ext cx="0" cy="26423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3CA4B9-D8B5-3F09-5D23-26AE99F88030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4977491" y="2952834"/>
            <a:ext cx="0" cy="26291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5B943C-5E3D-DADB-2E67-220F9DBA14CA}"/>
              </a:ext>
            </a:extLst>
          </p:cNvPr>
          <p:cNvCxnSpPr>
            <a:cxnSpLocks/>
            <a:stCxn id="6" idx="0"/>
            <a:endCxn id="10" idx="2"/>
          </p:cNvCxnSpPr>
          <p:nvPr/>
        </p:nvCxnSpPr>
        <p:spPr>
          <a:xfrm flipV="1">
            <a:off x="4977491" y="2191477"/>
            <a:ext cx="0" cy="328894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5DF25B2-A20B-3185-2A89-5BEE70F58F3F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4977491" y="1435413"/>
            <a:ext cx="0" cy="323601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B4FFF13-7770-E58E-0715-3271E497F924}"/>
              </a:ext>
            </a:extLst>
          </p:cNvPr>
          <p:cNvSpPr/>
          <p:nvPr/>
        </p:nvSpPr>
        <p:spPr>
          <a:xfrm>
            <a:off x="3363686" y="832757"/>
            <a:ext cx="3233057" cy="3559629"/>
          </a:xfrm>
          <a:prstGeom prst="roundRect">
            <a:avLst>
              <a:gd name="adj" fmla="val 909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BDB2-DA9F-8622-3CDC-E0E8652D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Module 1: Initialization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A7976-0419-2E08-E4B8-03C8F9B6B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Passing Default Parameters</a:t>
            </a:r>
          </a:p>
          <a:p>
            <a:pPr lvl="1"/>
            <a:r>
              <a:rPr lang="en-CA" dirty="0"/>
              <a:t>Static image mode</a:t>
            </a:r>
          </a:p>
          <a:p>
            <a:pPr lvl="1"/>
            <a:r>
              <a:rPr lang="en-CA" dirty="0"/>
              <a:t>Maximum number of hands</a:t>
            </a:r>
          </a:p>
          <a:p>
            <a:pPr lvl="1"/>
            <a:r>
              <a:rPr lang="en-CA" dirty="0"/>
              <a:t>Model complexity</a:t>
            </a:r>
          </a:p>
          <a:p>
            <a:pPr lvl="1"/>
            <a:r>
              <a:rPr lang="en-CA" dirty="0"/>
              <a:t>Minimum detection confidence</a:t>
            </a:r>
          </a:p>
          <a:p>
            <a:pPr lvl="1"/>
            <a:r>
              <a:rPr lang="en-CA" dirty="0"/>
              <a:t>Minimum tracking confidence</a:t>
            </a:r>
          </a:p>
          <a:p>
            <a:pPr marL="596900" lvl="1" indent="0">
              <a:buNone/>
            </a:pPr>
            <a:endParaRPr lang="en-CA" dirty="0"/>
          </a:p>
          <a:p>
            <a:r>
              <a:rPr lang="en-CA" dirty="0"/>
              <a:t>Creating a Hands instance with the defined Parameters  </a:t>
            </a:r>
          </a:p>
        </p:txBody>
      </p:sp>
    </p:spTree>
    <p:extLst>
      <p:ext uri="{BB962C8B-B14F-4D97-AF65-F5344CB8AC3E}">
        <p14:creationId xmlns:p14="http://schemas.microsoft.com/office/powerpoint/2010/main" val="1596940663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377</Words>
  <Application>Microsoft Macintosh PowerPoint</Application>
  <PresentationFormat>On-screen Show (16:9)</PresentationFormat>
  <Paragraphs>142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Proxima Nova</vt:lpstr>
      <vt:lpstr>Spearmint</vt:lpstr>
      <vt:lpstr> Virtual Mouse with Computer Vision </vt:lpstr>
      <vt:lpstr>Content</vt:lpstr>
      <vt:lpstr>Introduction</vt:lpstr>
      <vt:lpstr>Problem Specification</vt:lpstr>
      <vt:lpstr>Solution Understanding</vt:lpstr>
      <vt:lpstr>Use Cases</vt:lpstr>
      <vt:lpstr>Project Scope</vt:lpstr>
      <vt:lpstr>Module Architecture</vt:lpstr>
      <vt:lpstr>Module 1: Initialization</vt:lpstr>
      <vt:lpstr>Module 2: Hand Detection</vt:lpstr>
      <vt:lpstr>Module 3: Find Positions</vt:lpstr>
      <vt:lpstr>Module 4: Count Raised Fingers</vt:lpstr>
      <vt:lpstr>Module 5: Move</vt:lpstr>
      <vt:lpstr>Module 6: Click</vt:lpstr>
      <vt:lpstr>Project Architecture</vt:lpstr>
      <vt:lpstr>Technical Specification</vt:lpstr>
      <vt:lpstr>Project Challenges</vt:lpstr>
      <vt:lpstr>Conclusion</vt:lpstr>
      <vt:lpstr>Future Developments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Virtual Mouse with Computer Vision </dc:title>
  <cp:lastModifiedBy>Thejaka Mahaulpatha</cp:lastModifiedBy>
  <cp:revision>56</cp:revision>
  <dcterms:modified xsi:type="dcterms:W3CDTF">2022-08-14T20:29:55Z</dcterms:modified>
</cp:coreProperties>
</file>